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92" r:id="rId1"/>
  </p:sldMasterIdLst>
  <p:notesMasterIdLst>
    <p:notesMasterId r:id="rId19"/>
  </p:notesMasterIdLst>
  <p:sldIdLst>
    <p:sldId id="1651" r:id="rId2"/>
    <p:sldId id="1638" r:id="rId3"/>
    <p:sldId id="1615" r:id="rId4"/>
    <p:sldId id="1618" r:id="rId5"/>
    <p:sldId id="1632" r:id="rId6"/>
    <p:sldId id="1650" r:id="rId7"/>
    <p:sldId id="1654" r:id="rId8"/>
    <p:sldId id="1626" r:id="rId9"/>
    <p:sldId id="1641" r:id="rId10"/>
    <p:sldId id="1648" r:id="rId11"/>
    <p:sldId id="1652" r:id="rId12"/>
    <p:sldId id="1639" r:id="rId13"/>
    <p:sldId id="1645" r:id="rId14"/>
    <p:sldId id="1647" r:id="rId15"/>
    <p:sldId id="1635" r:id="rId16"/>
    <p:sldId id="1640" r:id="rId17"/>
    <p:sldId id="1592" r:id="rId18"/>
  </p:sldIdLst>
  <p:sldSz cx="9144000" cy="6858000" type="screen4x3"/>
  <p:notesSz cx="6797675" cy="9926638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 Black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 Black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 Black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 Black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 Black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latin typeface="Arial Black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latin typeface="Arial Black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latin typeface="Arial Black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latin typeface="Arial Black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4D4D4D"/>
    <a:srgbClr val="33CC33"/>
    <a:srgbClr val="FF9933"/>
    <a:srgbClr val="FFCC00"/>
    <a:srgbClr val="FF3300"/>
    <a:srgbClr val="FFFFFF"/>
    <a:srgbClr val="B5C8E7"/>
    <a:srgbClr val="252C3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8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096" y="-104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8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8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08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8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/>
                <a:cs typeface="+mn-cs"/>
              </a:defRPr>
            </a:lvl1pPr>
          </a:lstStyle>
          <a:p>
            <a:pPr>
              <a:defRPr/>
            </a:pPr>
            <a:fld id="{FAA6ADF0-12F3-5A41-9B57-13929462298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7256387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FAB395-AE3D-EF43-8CEE-D9EDFD71E3B8}" type="slidenum">
              <a:rPr lang="en-GB"/>
              <a:pPr>
                <a:defRPr/>
              </a:pPr>
              <a:t>10</a:t>
            </a:fld>
            <a:endParaRPr lang="en-GB"/>
          </a:p>
        </p:txBody>
      </p:sp>
      <p:sp>
        <p:nvSpPr>
          <p:cNvPr id="1327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27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C88ABC-FAC1-5245-9854-137CB7DC2406}" type="slidenum">
              <a:rPr lang="en-GB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725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25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D8AA8-C6E1-8F4B-ABDD-416762A5C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4747848"/>
      </p:ext>
    </p:extLst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A234F-45A0-1C49-97C1-FA46EE817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3566294"/>
      </p:ext>
    </p:extLst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0C9D2-CE43-454E-B15A-ADF0BF812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9859551"/>
      </p:ext>
    </p:extLst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0FE3F-42A9-D44F-8B00-9430EA260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1142342"/>
      </p:ext>
    </p:extLst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30792-1B70-4248-8D95-3C2D11428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0747354"/>
      </p:ext>
    </p:extLst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02622-97D2-1142-9269-FB7C42F27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1453191"/>
      </p:ext>
    </p:extLst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1283B-9894-4C4D-8444-D9C4BF840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2502071"/>
      </p:ext>
    </p:extLst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17862-33C4-9640-A7B1-06AE4C9AE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4065357"/>
      </p:ext>
    </p:extLst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B2244-508E-6E41-83FB-C41B6066C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0329199"/>
      </p:ext>
    </p:extLst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3DB1B-F45F-FC4B-8AE5-3D4CD82EF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9344719"/>
      </p:ext>
    </p:extLst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8FB9E-B7F7-F24F-9087-1049AE8D6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7459682"/>
      </p:ext>
    </p:extLst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B1CD721F-DE3D-C147-8E54-44B2B5BD9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85" r:id="rId1"/>
    <p:sldLayoutId id="2147484786" r:id="rId2"/>
    <p:sldLayoutId id="2147484787" r:id="rId3"/>
    <p:sldLayoutId id="2147484788" r:id="rId4"/>
    <p:sldLayoutId id="2147484789" r:id="rId5"/>
    <p:sldLayoutId id="2147484790" r:id="rId6"/>
    <p:sldLayoutId id="2147484791" r:id="rId7"/>
    <p:sldLayoutId id="2147484792" r:id="rId8"/>
    <p:sldLayoutId id="2147484793" r:id="rId9"/>
    <p:sldLayoutId id="2147484794" r:id="rId10"/>
    <p:sldLayoutId id="2147484795" r:id="rId11"/>
  </p:sldLayoutIdLst>
  <p:transition>
    <p:cut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Gill Sans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i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i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i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i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993" b="16345"/>
          <a:stretch>
            <a:fillRect/>
          </a:stretch>
        </p:blipFill>
        <p:spPr bwMode="auto">
          <a:xfrm>
            <a:off x="0" y="146050"/>
            <a:ext cx="9144000" cy="68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468313" y="1808584"/>
            <a:ext cx="8567737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“In the quest  for 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sustainable </a:t>
            </a: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living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the most significant challenge in architecture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lies in addressing urban 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problems.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The crisis requires a paradigm shift.”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323850" y="515938"/>
            <a:ext cx="8424863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50800" dist="50800" dir="2700000" algn="tl" rotWithShape="0">
                    <a:srgbClr val="000000">
                      <a:alpha val="95000"/>
                    </a:srgbClr>
                  </a:outerShdw>
                </a:effectLst>
                <a:latin typeface="Helvetica Neue"/>
                <a:cs typeface="Helvetica Neue"/>
              </a:rPr>
              <a:t>INTRODUCTION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65825"/>
            <a:ext cx="5381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116013" y="5237634"/>
            <a:ext cx="7704137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4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(Rotterdam International Biennale)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705170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11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7" descr="MCC DSCF2330ed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21" r="26" b="9987"/>
          <a:stretch>
            <a:fillRect/>
          </a:stretch>
        </p:blipFill>
        <p:spPr bwMode="auto">
          <a:xfrm>
            <a:off x="0" y="-50800"/>
            <a:ext cx="9144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6085" name="Rectangle 5"/>
          <p:cNvSpPr>
            <a:spLocks noChangeArrowheads="1"/>
          </p:cNvSpPr>
          <p:nvPr/>
        </p:nvSpPr>
        <p:spPr bwMode="auto">
          <a:xfrm>
            <a:off x="-381000" y="1524000"/>
            <a:ext cx="10045700" cy="411480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GB" sz="2800" dirty="0">
              <a:latin typeface="Gill Sans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defRPr/>
            </a:pPr>
            <a:endParaRPr lang="en-GB" sz="2800" dirty="0">
              <a:latin typeface="Gill Sans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defRPr/>
            </a:pPr>
            <a:endParaRPr lang="en-GB" sz="2800" dirty="0">
              <a:latin typeface="Gill Sans"/>
            </a:endParaRPr>
          </a:p>
        </p:txBody>
      </p:sp>
      <p:pic>
        <p:nvPicPr>
          <p:cNvPr id="5632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805" y="6092825"/>
            <a:ext cx="5381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-25483" y="1628775"/>
            <a:ext cx="914399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“Ireland needs to renew, consolidate and develop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i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ts existing cities, towns and villages…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keeping them as physically compact as possible…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m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inimising urban sprawl…..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nd achieving a high quality of design.”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323850" y="515938"/>
            <a:ext cx="8424863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50800" dist="50800" dir="2700000" algn="tl" rotWithShape="0">
                    <a:srgbClr val="000000">
                      <a:alpha val="95000"/>
                    </a:srgbClr>
                  </a:outerShdw>
                </a:effectLst>
                <a:latin typeface="Helvetica Neue"/>
                <a:cs typeface="Helvetica Neue"/>
              </a:rPr>
              <a:t>LAND USE + DENSITY</a:t>
            </a:r>
            <a:endParaRPr lang="en-GB" sz="2800" b="1" dirty="0">
              <a:effectLst>
                <a:outerShdw blurRad="50800" dist="50800" dir="2700000" algn="tl" rotWithShape="0">
                  <a:srgbClr val="000000">
                    <a:alpha val="95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874630" y="5300663"/>
            <a:ext cx="7920037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(</a:t>
            </a:r>
            <a:r>
              <a:rPr lang="en-GB" sz="24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National Spatial Strategy)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785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7" grpId="0" build="allAtOnce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K L100096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6" r="5707"/>
          <a:stretch/>
        </p:blipFill>
        <p:spPr>
          <a:xfrm>
            <a:off x="0" y="0"/>
            <a:ext cx="9144000" cy="6813376"/>
          </a:xfrm>
          <a:prstGeom prst="rect">
            <a:avLst/>
          </a:prstGeom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805" y="6092825"/>
            <a:ext cx="5381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-25483" y="1628775"/>
            <a:ext cx="914399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“</a:t>
            </a: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The district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must </a:t>
            </a: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serve more than one primary function…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preferably </a:t>
            </a: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more than two.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The presence of people on different schedules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in </a:t>
            </a: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the place for different purposes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and </a:t>
            </a: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able to use many facilities in common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.” 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23850" y="515938"/>
            <a:ext cx="8424863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50800" dist="50800" dir="2700000" algn="tl" rotWithShape="0">
                    <a:srgbClr val="000000">
                      <a:alpha val="95000"/>
                    </a:srgbClr>
                  </a:outerShdw>
                </a:effectLst>
                <a:latin typeface="Helvetica Neue"/>
                <a:cs typeface="Helvetica Neue"/>
              </a:rPr>
              <a:t>MIXED USE</a:t>
            </a:r>
            <a:endParaRPr lang="en-GB" sz="2800" b="1" dirty="0">
              <a:effectLst>
                <a:outerShdw blurRad="50800" dist="50800" dir="2700000" algn="tl" rotWithShape="0">
                  <a:srgbClr val="000000">
                    <a:alpha val="95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874630" y="5877322"/>
            <a:ext cx="7920037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(Jane Jacobs)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144146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" grpId="0" build="allAtOnce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82" r="5882"/>
          <a:stretch>
            <a:fillRect/>
          </a:stretch>
        </p:blipFill>
        <p:spPr bwMode="auto">
          <a:xfrm>
            <a:off x="0" y="-17463"/>
            <a:ext cx="9144000" cy="688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Box 4"/>
          <p:cNvSpPr txBox="1">
            <a:spLocks noChangeArrowheads="1"/>
          </p:cNvSpPr>
          <p:nvPr/>
        </p:nvSpPr>
        <p:spPr bwMode="auto">
          <a:xfrm>
            <a:off x="5207000" y="76200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59396" name="TextBox 4"/>
          <p:cNvSpPr txBox="1">
            <a:spLocks noChangeArrowheads="1"/>
          </p:cNvSpPr>
          <p:nvPr/>
        </p:nvSpPr>
        <p:spPr bwMode="auto">
          <a:xfrm>
            <a:off x="5207000" y="76200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92825"/>
            <a:ext cx="5381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0" y="1628775"/>
            <a:ext cx="914399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“New work should be sympathetic 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in scale and 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character…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nd at </a:t>
            </a: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least as good an 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example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o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f contemporary design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s the older work was of its own period.”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323850" y="515938"/>
            <a:ext cx="8424863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50800" dist="50800" dir="2700000" algn="tl" rotWithShape="0">
                    <a:srgbClr val="000000">
                      <a:alpha val="95000"/>
                    </a:srgbClr>
                  </a:outerShdw>
                </a:effectLst>
                <a:latin typeface="Helvetica Neue"/>
                <a:cs typeface="Helvetica Neue"/>
              </a:rPr>
              <a:t>BUILT FORM</a:t>
            </a:r>
            <a:endParaRPr lang="en-GB" sz="2800" b="1" dirty="0">
              <a:effectLst>
                <a:outerShdw blurRad="50800" dist="50800" dir="2700000" algn="tl" rotWithShape="0">
                  <a:srgbClr val="000000">
                    <a:alpha val="95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900113" y="5300663"/>
            <a:ext cx="7920037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(</a:t>
            </a:r>
            <a:r>
              <a:rPr lang="en-GB" sz="24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Royal Fine Art Commission)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203208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8" grpId="0" build="allAtOnce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1070880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8" r="12720"/>
          <a:stretch/>
        </p:blipFill>
        <p:spPr>
          <a:xfrm>
            <a:off x="0" y="0"/>
            <a:ext cx="9228713" cy="6885384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53559"/>
            <a:ext cx="5381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0" y="1589509"/>
            <a:ext cx="9324528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“A sustainable and ecologically robust 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urban community: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resource-efficient construction…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renewable energy sources…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water and waste management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…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alternative forms of transport.”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323850" y="476672"/>
            <a:ext cx="8424863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r"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50800" dist="50800" dir="2700000" algn="tl" rotWithShape="0">
                    <a:srgbClr val="000000">
                      <a:alpha val="95000"/>
                    </a:srgbClr>
                  </a:outerShdw>
                </a:effectLst>
                <a:latin typeface="Helvetica Neue"/>
                <a:cs typeface="Helvetica Neue"/>
              </a:rPr>
              <a:t>SUSTAINABLE  DEVELOPMENT</a:t>
            </a:r>
            <a:endParaRPr lang="en-GB" sz="2800" b="1" dirty="0">
              <a:effectLst>
                <a:outerShdw blurRad="50800" dist="50800" dir="2700000" algn="tl" rotWithShape="0">
                  <a:srgbClr val="000000">
                    <a:alpha val="95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900113" y="5589290"/>
            <a:ext cx="7920037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(Bo10 City of Tomorrow, Malmo</a:t>
            </a:r>
            <a:r>
              <a:rPr lang="en-GB" sz="32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30162690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1" grpId="0" build="allAtOnce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PKA-STHD-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12493" y="404664"/>
            <a:ext cx="9144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 smtClean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“Climate change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 is one of the greatest challenges facing mankind...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The ‘Compact City’ model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i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ncreases energy efficiency…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c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onsumes less resources…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produces less pollution…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voids urban sprawl.”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 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 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623681" y="412354"/>
            <a:ext cx="8424862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50800" dist="50800" dir="2700000" algn="tl" rotWithShape="0">
                    <a:srgbClr val="000000">
                      <a:alpha val="95000"/>
                    </a:srgbClr>
                  </a:outerShdw>
                </a:effectLst>
                <a:latin typeface="Helvetica Neue"/>
                <a:cs typeface="Helvetica Neue"/>
              </a:rPr>
              <a:t>ENVIRONMENTAL RESPONSIBILITY</a:t>
            </a:r>
            <a:endParaRPr lang="en-GB" sz="2800" b="1" dirty="0">
              <a:effectLst>
                <a:outerShdw blurRad="50800" dist="50800" dir="2700000" algn="tl" rotWithShape="0">
                  <a:srgbClr val="000000">
                    <a:alpha val="95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219493" y="-27384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52243" y="5781279"/>
            <a:ext cx="8496300" cy="136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4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  (Urban Task Force / Richard Rogers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)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53559"/>
            <a:ext cx="5381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3844573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8" descr="MHSq 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66" b="3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4419" name="Rectangle 3"/>
          <p:cNvSpPr>
            <a:spLocks noChangeArrowheads="1"/>
          </p:cNvSpPr>
          <p:nvPr/>
        </p:nvSpPr>
        <p:spPr bwMode="auto">
          <a:xfrm>
            <a:off x="-381000" y="1524000"/>
            <a:ext cx="10045700" cy="411480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GB" sz="2800" dirty="0">
              <a:solidFill>
                <a:srgbClr val="FFFFFF"/>
              </a:solidFill>
              <a:latin typeface="Gill Sans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defRPr/>
            </a:pPr>
            <a:endParaRPr lang="en-GB" sz="2800" dirty="0">
              <a:solidFill>
                <a:srgbClr val="FFFFFF"/>
              </a:solidFill>
              <a:latin typeface="Gill Sans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defRPr/>
            </a:pPr>
            <a:endParaRPr lang="en-GB" sz="2800" dirty="0">
              <a:solidFill>
                <a:srgbClr val="FFFFFF"/>
              </a:solidFill>
              <a:latin typeface="Gill Sans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404664"/>
            <a:ext cx="9144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 smtClean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“High levels of design </a:t>
            </a:r>
            <a:r>
              <a:rPr lang="en-GB" sz="2800" b="1" dirty="0" err="1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euality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… 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contribute to: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ttractive and sustainable built environments…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distinctive culture and heritage… 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n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ational and local economic competitiveness..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i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mproved quality of life for people…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t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he ‘Heritage of Tomorrow’.”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 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 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611188" y="412354"/>
            <a:ext cx="8424862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50800" dist="50800" dir="2700000" algn="tl" rotWithShape="0">
                    <a:srgbClr val="000000">
                      <a:alpha val="95000"/>
                    </a:srgbClr>
                  </a:outerShdw>
                </a:effectLst>
                <a:latin typeface="Helvetica Neue"/>
                <a:cs typeface="Helvetica Neue"/>
              </a:rPr>
              <a:t>DESIGN QUALITY</a:t>
            </a:r>
            <a:endParaRPr lang="en-GB" sz="2800" b="1" dirty="0">
              <a:effectLst>
                <a:outerShdw blurRad="50800" dist="50800" dir="2700000" algn="tl" rotWithShape="0">
                  <a:srgbClr val="000000">
                    <a:alpha val="95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35266"/>
            <a:ext cx="5381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39750" y="5781279"/>
            <a:ext cx="8496300" cy="136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4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  (RIAI Strategic Review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)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199031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2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4419" grpId="0" build="p" autoUpdateAnimBg="0"/>
      <p:bldP spid="4" grpId="0"/>
      <p:bldP spid="7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wery_site_context_Aerial_A0 30-01-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47" t="4224" r="4745" b="13362"/>
          <a:stretch/>
        </p:blipFill>
        <p:spPr>
          <a:xfrm rot="16200000">
            <a:off x="1128803" y="-1120689"/>
            <a:ext cx="6813375" cy="9144003"/>
          </a:xfrm>
          <a:prstGeom prst="rect">
            <a:avLst/>
          </a:prstGeom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116013" y="5237634"/>
            <a:ext cx="7704137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207000" y="76200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" y="1960984"/>
            <a:ext cx="918845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“When we build…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l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et us imagine that we build forever.”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476250" y="668338"/>
            <a:ext cx="8424863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50800" dist="50800" dir="2700000" algn="tl" rotWithShape="0">
                    <a:srgbClr val="000000">
                      <a:alpha val="95000"/>
                    </a:srgbClr>
                  </a:outerShdw>
                </a:effectLst>
                <a:latin typeface="Helvetica Neue"/>
                <a:cs typeface="Helvetica Neue"/>
              </a:rPr>
              <a:t>CONCLUSION</a:t>
            </a:r>
            <a:endParaRPr lang="en-GB" sz="2800" b="1" dirty="0">
              <a:effectLst>
                <a:outerShdw blurRad="50800" dist="50800" dir="2700000" algn="tl" rotWithShape="0">
                  <a:srgbClr val="000000">
                    <a:alpha val="95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0" y="6118225"/>
            <a:ext cx="5381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268413" y="5390034"/>
            <a:ext cx="7704137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4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(John Ruskin)</a:t>
            </a:r>
            <a:endParaRPr lang="en-GB" sz="24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8275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4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L1020007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wery_site_context_Aerial_A0 30-01-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47" t="4224" r="4745" b="13362"/>
          <a:stretch/>
        </p:blipFill>
        <p:spPr>
          <a:xfrm rot="16200000">
            <a:off x="1128803" y="-1120689"/>
            <a:ext cx="6813375" cy="9144003"/>
          </a:xfrm>
          <a:prstGeom prst="rect">
            <a:avLst/>
          </a:prstGeom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116013" y="5237634"/>
            <a:ext cx="7704137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207000" y="76200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" y="1960984"/>
            <a:ext cx="918845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“Waterfront regeneration is the best global example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o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f the </a:t>
            </a: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resilience 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of cities…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o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f their ability to adapt to changed circumstances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nd to forge new images for themselves.”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476250" y="668338"/>
            <a:ext cx="8424863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50800" dist="50800" dir="2700000" algn="tl" rotWithShape="0">
                    <a:srgbClr val="000000">
                      <a:alpha val="95000"/>
                    </a:srgbClr>
                  </a:outerShdw>
                </a:effectLst>
                <a:latin typeface="Helvetica Neue"/>
                <a:cs typeface="Helvetica Neue"/>
              </a:rPr>
              <a:t>INTRODUCTION</a:t>
            </a: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0" y="6118225"/>
            <a:ext cx="5381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268413" y="5390034"/>
            <a:ext cx="7704137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4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(The New Waterfront)</a:t>
            </a:r>
            <a:endParaRPr lang="en-GB" sz="24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952100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4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521"/>
          <a:stretch>
            <a:fillRect/>
          </a:stretch>
        </p:blipFill>
        <p:spPr bwMode="auto">
          <a:xfrm>
            <a:off x="-36513" y="-26988"/>
            <a:ext cx="918051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Box 4"/>
          <p:cNvSpPr txBox="1">
            <a:spLocks noChangeArrowheads="1"/>
          </p:cNvSpPr>
          <p:nvPr/>
        </p:nvSpPr>
        <p:spPr bwMode="auto">
          <a:xfrm>
            <a:off x="5207000" y="76200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52227" name="TextBox 4"/>
          <p:cNvSpPr txBox="1">
            <a:spLocks noChangeArrowheads="1"/>
          </p:cNvSpPr>
          <p:nvPr/>
        </p:nvSpPr>
        <p:spPr bwMode="auto">
          <a:xfrm>
            <a:off x="5207000" y="76200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1304925"/>
            <a:ext cx="9144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“The </a:t>
            </a: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concept of vitality and viability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is central to 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maintaining </a:t>
            </a: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healthy town centres.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It depends on many factors including…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accessibility, uses, amenity, appearance and safety.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Healthy towns balance a 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number of these.” 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611188" y="515938"/>
            <a:ext cx="8424862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50800" dist="50800" dir="2700000" algn="tl" rotWithShape="0">
                    <a:srgbClr val="000000">
                      <a:alpha val="95000"/>
                    </a:srgbClr>
                  </a:outerShdw>
                </a:effectLst>
                <a:latin typeface="Helvetica Neue"/>
                <a:cs typeface="Helvetica Neue"/>
              </a:rPr>
              <a:t>VITALITY + VIABILITY</a:t>
            </a:r>
            <a:endParaRPr lang="en-GB" sz="2800" b="1" dirty="0">
              <a:effectLst>
                <a:outerShdw blurRad="50800" dist="50800" dir="2700000" algn="tl" rotWithShape="0">
                  <a:srgbClr val="000000">
                    <a:alpha val="95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52230" name="TextBox 4"/>
          <p:cNvSpPr txBox="1">
            <a:spLocks noChangeArrowheads="1"/>
          </p:cNvSpPr>
          <p:nvPr/>
        </p:nvSpPr>
        <p:spPr bwMode="auto">
          <a:xfrm>
            <a:off x="5207000" y="76200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5223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6038850"/>
            <a:ext cx="5381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539750" y="5884863"/>
            <a:ext cx="8496300" cy="136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4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(DoE Retail Planning Guidelines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)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2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6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5" r="59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-381000" y="1524000"/>
            <a:ext cx="10045700" cy="411480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GB" sz="2800" dirty="0">
              <a:latin typeface="Gill Sans"/>
              <a:cs typeface="+mn-cs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defRPr/>
            </a:pPr>
            <a:endParaRPr lang="en-GB" sz="2800" dirty="0">
              <a:latin typeface="Gill Sans"/>
              <a:cs typeface="+mn-cs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defRPr/>
            </a:pPr>
            <a:endParaRPr lang="en-GB" sz="2800" dirty="0">
              <a:latin typeface="Gill Sans"/>
              <a:cs typeface="+mn-cs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1304925"/>
            <a:ext cx="9144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“84% of people 	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wish to </a:t>
            </a: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live in a small 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village.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W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e </a:t>
            </a: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cannot create enough villages for this aspiration.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Cities must be desirable places to live in and be in…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belonging, continuity, predictability, 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safety…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and much more…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 sense of place, trade, delight and ‘buzz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’.” 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611188" y="515938"/>
            <a:ext cx="8424862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50800" dist="50800" dir="2700000" algn="tl" rotWithShape="0">
                    <a:srgbClr val="000000">
                      <a:alpha val="95000"/>
                    </a:srgbClr>
                  </a:outerShdw>
                </a:effectLst>
                <a:latin typeface="Helvetica Neue"/>
                <a:cs typeface="Helvetica Neue"/>
              </a:rPr>
              <a:t>VITALITY + VIABILITY</a:t>
            </a:r>
          </a:p>
        </p:txBody>
      </p:sp>
      <p:pic>
        <p:nvPicPr>
          <p:cNvPr id="5325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6038850"/>
            <a:ext cx="5381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700338" y="5300663"/>
            <a:ext cx="6191250" cy="117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4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(Charles Landry)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102000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72"/>
          <a:stretch/>
        </p:blipFill>
        <p:spPr>
          <a:xfrm>
            <a:off x="-157806" y="33619"/>
            <a:ext cx="9330406" cy="6878795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92825"/>
            <a:ext cx="5381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68313" y="1628775"/>
            <a:ext cx="8351837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“Designers should carry out an appraisal of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the distinctive character of the area… 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and </a:t>
            </a: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consider how the design and layout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responds to and preferably enriches that character.”</a:t>
            </a: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323850" y="515938"/>
            <a:ext cx="8424863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50800" dist="50800" dir="2700000" algn="tl" rotWithShape="0">
                    <a:srgbClr val="000000">
                      <a:alpha val="95000"/>
                    </a:srgbClr>
                  </a:outerShdw>
                </a:effectLst>
                <a:latin typeface="Helvetica Neue"/>
                <a:cs typeface="Helvetica Neue"/>
              </a:rPr>
              <a:t>CONTEXT + CHARACTER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900113" y="5300663"/>
            <a:ext cx="7920037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( DoE </a:t>
            </a:r>
            <a:r>
              <a:rPr lang="en-GB" sz="24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Retail </a:t>
            </a:r>
            <a:r>
              <a:rPr lang="en-GB" sz="24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Planning Guidelines)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127331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utoUpdateAnimBg="0"/>
      <p:bldP spid="8" grpId="0" build="allAtOnce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993" b="16345"/>
          <a:stretch>
            <a:fillRect/>
          </a:stretch>
        </p:blipFill>
        <p:spPr bwMode="auto">
          <a:xfrm>
            <a:off x="0" y="146050"/>
            <a:ext cx="9144000" cy="68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7688765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_144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4"/>
          <a:stretch>
            <a:fillRect/>
          </a:stretch>
        </p:blipFill>
        <p:spPr bwMode="auto">
          <a:xfrm>
            <a:off x="-447755" y="0"/>
            <a:ext cx="100744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0" y="1736725"/>
            <a:ext cx="9144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“Barcelona sought her future 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by improvement of her urban quality…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the trick was quality first and quality second…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 </a:t>
            </a: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network of plazas, parks and buildings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w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as </a:t>
            </a: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the cause of our success.” 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611188" y="515938"/>
            <a:ext cx="8424862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r"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50800" dist="50800" dir="2700000" algn="tl" rotWithShape="0">
                    <a:srgbClr val="000000">
                      <a:alpha val="95000"/>
                    </a:srgbClr>
                  </a:outerShdw>
                </a:effectLst>
                <a:latin typeface="Helvetica Neue"/>
                <a:cs typeface="Helvetica Neue"/>
              </a:rPr>
              <a:t>												PUBLIC REALM</a:t>
            </a:r>
            <a:endParaRPr lang="en-GB" sz="2800" b="1" dirty="0">
              <a:effectLst>
                <a:outerShdw blurRad="50800" dist="50800" dir="2700000" algn="tl" rotWithShape="0">
                  <a:srgbClr val="000000">
                    <a:alpha val="95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6038850"/>
            <a:ext cx="5381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39750" y="5884863"/>
            <a:ext cx="8496300" cy="136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4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(Mayor Pasqual </a:t>
            </a:r>
            <a:r>
              <a:rPr lang="en-GB" sz="2400" b="1" dirty="0" err="1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Maragall</a:t>
            </a: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)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596809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DSC_95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292"/>
          <a:stretch>
            <a:fillRect/>
          </a:stretch>
        </p:blipFill>
        <p:spPr bwMode="auto">
          <a:xfrm>
            <a:off x="-36513" y="44450"/>
            <a:ext cx="9101138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0" y="1304925"/>
            <a:ext cx="9144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“For most of human history, streets 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accommodated the full range of human activity…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socialising, play, meetings, entertainment, protest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and social change.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They were also the routes for travel 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and movement of goods. 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Today that balance is lost.”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611188" y="515938"/>
            <a:ext cx="8137276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50800" dist="50800" dir="2700000" algn="tl" rotWithShape="0">
                    <a:srgbClr val="000000">
                      <a:alpha val="95000"/>
                    </a:srgbClr>
                  </a:outerShdw>
                </a:effectLst>
                <a:latin typeface="Helvetica Neue"/>
                <a:cs typeface="Helvetica Neue"/>
              </a:rPr>
              <a:t>URBAN STRUCTURE</a:t>
            </a:r>
          </a:p>
        </p:txBody>
      </p:sp>
      <p:pic>
        <p:nvPicPr>
          <p:cNvPr id="5427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6038850"/>
            <a:ext cx="5381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39750" y="5884863"/>
            <a:ext cx="8496300" cy="136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4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(Living Streets Manifesto</a:t>
            </a: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)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65" r="4012"/>
          <a:stretch/>
        </p:blipFill>
        <p:spPr bwMode="auto">
          <a:xfrm>
            <a:off x="36511" y="1"/>
            <a:ext cx="9144001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92825"/>
            <a:ext cx="5381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1628775"/>
            <a:ext cx="9324528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“City and town centres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t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hat are accessible and well-connected.. 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e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asy to get to and move about…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b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y sustainable travel modes…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b</a:t>
            </a: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alancing the needs of cars, cyclists  pedestrians.”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23850" y="515938"/>
            <a:ext cx="8424863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r"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50800" dist="50800" dir="2700000" algn="tl" rotWithShape="0">
                    <a:srgbClr val="000000">
                      <a:alpha val="95000"/>
                    </a:srgbClr>
                  </a:outerShdw>
                </a:effectLst>
                <a:latin typeface="Helvetica Neue"/>
                <a:cs typeface="Helvetica Neue"/>
              </a:rPr>
              <a:t>ACCESS AND CONNECTIVITY</a:t>
            </a:r>
            <a:endParaRPr lang="en-GB" sz="2800" b="1" dirty="0">
              <a:effectLst>
                <a:outerShdw blurRad="50800" dist="50800" dir="2700000" algn="tl" rotWithShape="0">
                  <a:srgbClr val="000000">
                    <a:alpha val="95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900113" y="5300663"/>
            <a:ext cx="7920037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C8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28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(</a:t>
            </a:r>
            <a:r>
              <a:rPr lang="en-GB" sz="24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Retail </a:t>
            </a:r>
            <a:r>
              <a:rPr lang="en-GB" sz="2400" b="1" dirty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D</a:t>
            </a:r>
            <a:r>
              <a:rPr lang="en-GB" sz="2400" b="1" dirty="0" smtClean="0">
                <a:effectLst>
                  <a:outerShdw blurRad="412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Helvetica Neue"/>
                <a:cs typeface="Helvetica Neue"/>
              </a:rPr>
              <a:t>esign Guidelines)</a:t>
            </a:r>
            <a:endParaRPr lang="en-GB" sz="2800" b="1" dirty="0">
              <a:effectLst>
                <a:outerShdw blurRad="41275" dist="50800" dir="2700000" algn="tl" rotWithShape="0">
                  <a:srgbClr val="000000">
                    <a:alpha val="9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910687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" grpId="0" build="allAtOnce" autoUpdateAnimBg="0"/>
    </p:bldLst>
  </p:timing>
</p:sld>
</file>

<file path=ppt/theme/theme1.xml><?xml version="1.0" encoding="utf-8"?>
<a:theme xmlns:a="http://schemas.openxmlformats.org/drawingml/2006/main" name="1_Blank Presentation">
  <a:themeElements>
    <a:clrScheme name="">
      <a:dk1>
        <a:srgbClr val="080808"/>
      </a:dk1>
      <a:lt1>
        <a:srgbClr val="FFFFFF"/>
      </a:lt1>
      <a:dk2>
        <a:srgbClr val="336699"/>
      </a:dk2>
      <a:lt2>
        <a:srgbClr val="FFFFFF"/>
      </a:lt2>
      <a:accent1>
        <a:srgbClr val="00CC99"/>
      </a:accent1>
      <a:accent2>
        <a:srgbClr val="3333CC"/>
      </a:accent2>
      <a:accent3>
        <a:srgbClr val="ADB8C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 Black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Black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Black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336699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DB8C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10623</TotalTime>
  <Words>590</Words>
  <Application>Microsoft Office PowerPoint</Application>
  <PresentationFormat>On-screen Show (4:3)</PresentationFormat>
  <Paragraphs>126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1_Blank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PKA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Clare Finglas</cp:lastModifiedBy>
  <cp:revision>275</cp:revision>
  <cp:lastPrinted>2013-02-04T16:45:57Z</cp:lastPrinted>
  <dcterms:modified xsi:type="dcterms:W3CDTF">2013-05-01T12:29:01Z</dcterms:modified>
</cp:coreProperties>
</file>